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61" r:id="rId4"/>
    <p:sldId id="262" r:id="rId5"/>
    <p:sldId id="260" r:id="rId6"/>
    <p:sldId id="258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D83"/>
    <a:srgbClr val="2584BB"/>
    <a:srgbClr val="EA8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F417C-3A22-414E-85FE-2349E9AD21C9}" type="datetimeFigureOut">
              <a:rPr lang="fr-CH" smtClean="0"/>
              <a:t>23.02.2022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7AB66-8F1C-4CB5-A5EA-4369CD4894D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0673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6F0160-7080-476C-BB4C-69BCFA142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2DBA03F-DD82-4471-A1B2-2945BB546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3E663F-083F-4CF9-B1D3-DE8CDD8E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3D19-95AA-4A65-A979-9F35CB19B874}" type="datetime4">
              <a:rPr lang="fr-CH" smtClean="0"/>
              <a:t>23 février 2022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F508C1-E558-4F75-9897-9C3B25245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Nom du fichier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02E3E7-E197-4683-B266-535931722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CFD4-7D40-44EB-95E2-CDBDDBBD212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49331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2AB835-66CE-4879-A4E5-EDAA5ACD2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8BC3B0-0EFD-443F-AD42-90722D444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C67E3E-3D33-4414-95BF-6B68D410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4023-F077-44E3-BAA5-703989A69B71}" type="datetime4">
              <a:rPr lang="fr-CH" smtClean="0"/>
              <a:t>23 février 2022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15A4A0-97A3-4266-A826-9AF0F1576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Nom du fichier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CF2FAA-41F8-4646-BB37-5D699836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CFD4-7D40-44EB-95E2-CDBDDBBD212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4350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E35B637-BAD2-40B6-98A0-F1B060E11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75C19A7-06C8-49C6-A985-997235607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0AF1FD-F805-4192-A916-193B2AA01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E684-1A5B-4524-B2BA-F53BE7F2B1DC}" type="datetime4">
              <a:rPr lang="fr-CH" smtClean="0"/>
              <a:t>23 février 2022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0FD167-0087-4CF2-8740-9EB455797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Nom du fichier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C1524E-C4FF-4A9E-811E-1C178897D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CFD4-7D40-44EB-95E2-CDBDDBBD212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4986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BE430F-D5D2-44AB-A2D8-D94251A5C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21EBC1-8C1E-445E-9E65-E9342F3FB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3C2E28-4A33-4DCF-8050-C6E026A0F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C375-A04F-4952-BB85-7E8F62656248}" type="datetime4">
              <a:rPr lang="fr-CH" smtClean="0"/>
              <a:t>23 février 2022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4202C6-6125-448D-9991-5A530AAD4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Nom du fichier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BD9FAE-7661-4D88-B390-360654878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CFD4-7D40-44EB-95E2-CDBDDBBD212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734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69BF24-95AC-46E8-91F9-03C79192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7192F7-8F23-45E6-9766-66D0543B0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46B985-CEA6-4E3B-A931-188000117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A0BF-CBC8-43D7-A3D7-F4BC37AAF4AD}" type="datetime4">
              <a:rPr lang="fr-CH" smtClean="0"/>
              <a:t>23 février 2022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689A77-6ACD-4CDC-AE3B-AAB08D740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Nom du fichier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1A0341-BCB9-4F18-AE78-7BACD35C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CFD4-7D40-44EB-95E2-CDBDDBBD212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0392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8BF88-419F-4DBB-9629-F040B19BC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0BEECD-FD82-450D-AA3E-B522A234E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62EEC6-9723-4F7A-983C-202BBAA42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CEE336-1F83-459C-98FB-3BD0F297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42FD-A10E-4D66-9DC6-03A301882A39}" type="datetime4">
              <a:rPr lang="fr-CH" smtClean="0"/>
              <a:t>23 février 2022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E95E58-7312-4D96-8150-B3028FD3D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Nom du fichier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140497-1FD8-498B-A8B3-18FDEA13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CFD4-7D40-44EB-95E2-CDBDDBBD212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664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5D738-CF53-4056-9124-93A41BD6C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AC21FA-B661-4997-BDEF-0D6F18904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A30B24-CD7C-4653-9A49-84A621F95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1B40BE4-8C0D-4C87-8360-2316E74886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0993DA2-3B91-415D-BBC0-7CAA949F4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F2D45ED-71FB-4838-8332-1A82E70C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EF60-1E05-4490-B852-A7C6A19FFDC4}" type="datetime4">
              <a:rPr lang="fr-CH" smtClean="0"/>
              <a:t>23 février 2022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C576FF9-0D74-445E-B84F-48515E481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Nom du fichier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81A682C-353C-4AE8-B9C7-08CA9617D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CFD4-7D40-44EB-95E2-CDBDDBBD212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1159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DE1645-74AD-405A-9CFF-A1EA4729A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A90096-CEBC-4DFC-90AE-323BBD7E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E11E-ACAD-4A2B-8CF2-E0E4C2A8C827}" type="datetime4">
              <a:rPr lang="fr-CH" smtClean="0"/>
              <a:t>23 février 2022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43347A9-4BC8-4F95-A69B-7C87A8AA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Nom du fichier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5876D4-C7B6-477E-916B-38BF5B59C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CFD4-7D40-44EB-95E2-CDBDDBBD212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6950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09F831-71A6-4EDD-9461-5D1AE357A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19A4-1901-4A11-BFBF-64582FB41CCF}" type="datetime4">
              <a:rPr lang="fr-CH" smtClean="0"/>
              <a:t>23 février 2022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E20FF18-E242-4601-8AA3-706AB0E30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Nom du fichier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BBBFF6-7627-4C67-BD9B-8707F4F5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CFD4-7D40-44EB-95E2-CDBDDBBD212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1737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229473-3A68-41DA-91FD-E96FBD293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0BF2CA-CB8D-42FC-B7E2-2CFE57D70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ED25C5-D8C7-4445-87C6-89FDCDB85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2F5D9A-522D-4F70-9397-64EE79387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4FC7-11D9-4706-A98B-0C271C7262DF}" type="datetime4">
              <a:rPr lang="fr-CH" smtClean="0"/>
              <a:t>23 février 2022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B9EB03-3C48-40D1-BEFC-652F62D5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Nom du fichier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7168BC-6864-4B9C-9E41-5C3EE6C2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CFD4-7D40-44EB-95E2-CDBDDBBD212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6792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C0A579-2EAD-42DA-8813-17EEDB520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D87F905-AB99-4FC1-890C-22E352DBFB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670784-C003-4F6B-AE1A-8E8DE549C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CFE2C26-CFF4-4F99-8661-6F44F6CC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CB0C-6497-43BE-BD03-97902300E34B}" type="datetime4">
              <a:rPr lang="fr-CH" smtClean="0"/>
              <a:t>23 février 2022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AA1643-BE9D-427F-BF81-E1C055A0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Nom du fichier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3FDB71-999D-41C6-B54C-421165ED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CFD4-7D40-44EB-95E2-CDBDDBBD212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084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AF05800-60F3-4C21-AF13-918BCFECB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3FD1A2-8E5E-4ADE-8082-E803330F5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671707-DED3-4BC1-A76A-3DB2516EE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B3AB0-274A-4256-B8A0-73057F0FF3A4}" type="datetime4">
              <a:rPr lang="fr-CH" smtClean="0"/>
              <a:t>23 février 2022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E0585F-2E45-4FE2-B47E-20579CA04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/>
              <a:t>Nom du fichier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D66599-E60F-4D79-BC14-9E1D407E2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7CFD4-7D40-44EB-95E2-CDBDDBBD212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0995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eplasaunerie.ch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steplasaunerie.ch/files/documents/Rapport%20demande%20de%20cr%C3%A9dit%20de%20STEP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F709A02-B72A-419A-8AED-C03843666F54}"/>
              </a:ext>
            </a:extLst>
          </p:cNvPr>
          <p:cNvSpPr/>
          <p:nvPr/>
        </p:nvSpPr>
        <p:spPr>
          <a:xfrm>
            <a:off x="0" y="1214986"/>
            <a:ext cx="12192000" cy="98248"/>
          </a:xfrm>
          <a:prstGeom prst="rect">
            <a:avLst/>
          </a:prstGeom>
          <a:solidFill>
            <a:srgbClr val="2584B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rgbClr val="2584BB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1075EA5-FFA8-461D-96A2-9D9D4A2C6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26" y="291925"/>
            <a:ext cx="10266946" cy="849860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Renouvellement et extension de la STEP de la Saunerie</a:t>
            </a:r>
            <a:endParaRPr lang="fr-CH" sz="2000" b="1" dirty="0">
              <a:solidFill>
                <a:srgbClr val="0C2D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9C467773-5A47-42A0-98F2-F2F07E9D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442" y="6356350"/>
            <a:ext cx="739831" cy="365125"/>
          </a:xfrm>
        </p:spPr>
        <p:txBody>
          <a:bodyPr/>
          <a:lstStyle/>
          <a:p>
            <a:r>
              <a:rPr lang="fr-CH" dirty="0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AB7CFD4-7D40-44EB-95E2-CDBDDBBD2125}" type="slidenum">
              <a:rPr lang="fr-CH" smtClean="0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fr-CH" dirty="0">
              <a:solidFill>
                <a:srgbClr val="2584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DC36CD8-331E-4EAE-8D1E-4D7550D08BE9}"/>
              </a:ext>
            </a:extLst>
          </p:cNvPr>
          <p:cNvSpPr txBox="1"/>
          <p:nvPr/>
        </p:nvSpPr>
        <p:spPr>
          <a:xfrm>
            <a:off x="323726" y="2305426"/>
            <a:ext cx="51341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du contexte et cadre du projet</a:t>
            </a:r>
          </a:p>
          <a:p>
            <a:endParaRPr lang="fr-CH" dirty="0">
              <a:solidFill>
                <a:srgbClr val="0C2D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H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Contexte et cadre</a:t>
            </a:r>
          </a:p>
          <a:p>
            <a:pPr marL="342900" indent="-342900">
              <a:buFont typeface="+mj-lt"/>
              <a:buAutoNum type="arabicPeriod"/>
            </a:pPr>
            <a:endParaRPr lang="fr-CH" dirty="0">
              <a:solidFill>
                <a:srgbClr val="0C2D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H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Approche BIM</a:t>
            </a:r>
          </a:p>
          <a:p>
            <a:pPr marL="342900" indent="-342900">
              <a:buFont typeface="+mj-lt"/>
              <a:buAutoNum type="arabicPeriod"/>
            </a:pPr>
            <a:endParaRPr lang="fr-CH" dirty="0">
              <a:solidFill>
                <a:srgbClr val="0C2D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H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du projet</a:t>
            </a:r>
          </a:p>
          <a:p>
            <a:pPr marL="342900" indent="-342900">
              <a:buFont typeface="+mj-lt"/>
              <a:buAutoNum type="arabicPeriod"/>
            </a:pPr>
            <a:endParaRPr lang="fr-CH" dirty="0">
              <a:solidFill>
                <a:srgbClr val="0C2D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H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Planification</a:t>
            </a:r>
          </a:p>
          <a:p>
            <a:pPr marL="342900" indent="-342900">
              <a:buFont typeface="+mj-lt"/>
              <a:buAutoNum type="arabicPeriod"/>
            </a:pPr>
            <a:endParaRPr lang="fr-CH" dirty="0">
              <a:solidFill>
                <a:srgbClr val="0C2D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H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  <a:p>
            <a:endParaRPr lang="fr-CH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2">
            <a:extLst>
              <a:ext uri="{FF2B5EF4-FFF2-40B4-BE49-F238E27FC236}">
                <a16:creationId xmlns:a16="http://schemas.microsoft.com/office/drawing/2014/main" id="{D68ADF7A-1530-4BB8-98F4-FD6A2465C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590672" y="242189"/>
            <a:ext cx="1286306" cy="714031"/>
          </a:xfrm>
          <a:prstGeom prst="rect">
            <a:avLst/>
          </a:prstGeom>
        </p:spPr>
      </p:pic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E795630A-46C1-42B9-83CD-CFA64C874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C612-AD22-48C5-9BFE-4A389B6B57D5}" type="datetime4">
              <a:rPr lang="fr-CH" smtClean="0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février 2022</a:t>
            </a:fld>
            <a:endParaRPr lang="fr-CH" dirty="0">
              <a:solidFill>
                <a:srgbClr val="2584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CF74CBF-7A78-43D3-9460-67985416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projet Saunerie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6F68704-067C-49CD-9406-1D0EF2414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661" y="2501836"/>
            <a:ext cx="7417036" cy="22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2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F709A02-B72A-419A-8AED-C03843666F54}"/>
              </a:ext>
            </a:extLst>
          </p:cNvPr>
          <p:cNvSpPr/>
          <p:nvPr/>
        </p:nvSpPr>
        <p:spPr>
          <a:xfrm>
            <a:off x="0" y="1214986"/>
            <a:ext cx="12192000" cy="98248"/>
          </a:xfrm>
          <a:prstGeom prst="rect">
            <a:avLst/>
          </a:prstGeom>
          <a:solidFill>
            <a:srgbClr val="2584B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rgbClr val="2584BB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1075EA5-FFA8-461D-96A2-9D9D4A2C6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26" y="291925"/>
            <a:ext cx="10266946" cy="849860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Contexte: situation actuelle</a:t>
            </a:r>
            <a:endParaRPr lang="fr-CH" sz="2000" b="1" dirty="0">
              <a:solidFill>
                <a:srgbClr val="0C2D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9C467773-5A47-42A0-98F2-F2F07E9D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442" y="6356350"/>
            <a:ext cx="739831" cy="365125"/>
          </a:xfrm>
        </p:spPr>
        <p:txBody>
          <a:bodyPr/>
          <a:lstStyle/>
          <a:p>
            <a:r>
              <a:rPr lang="fr-CH" dirty="0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AB7CFD4-7D40-44EB-95E2-CDBDDBBD2125}" type="slidenum">
              <a:rPr lang="fr-CH" smtClean="0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fr-CH" dirty="0">
              <a:solidFill>
                <a:srgbClr val="2584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DC36CD8-331E-4EAE-8D1E-4D7550D08BE9}"/>
              </a:ext>
            </a:extLst>
          </p:cNvPr>
          <p:cNvSpPr txBox="1"/>
          <p:nvPr/>
        </p:nvSpPr>
        <p:spPr>
          <a:xfrm>
            <a:off x="323724" y="1400551"/>
            <a:ext cx="8982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Traitement des eaux usées de Boudry, Cortaillod, </a:t>
            </a:r>
            <a:r>
              <a:rPr lang="fr-FR" dirty="0" err="1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Milvignes</a:t>
            </a:r>
            <a:r>
              <a:rPr lang="fr-FR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Neuchâtel (en partie), Val-de-Ruz (en partie) et Rochefort, soit près de 29’000 habitants.</a:t>
            </a:r>
            <a:endParaRPr lang="fr-CH" dirty="0">
              <a:solidFill>
                <a:srgbClr val="0C2D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Capacité théorique de 32’000 EH, charges réelles atteignant jusqu’à 37’400 EH.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Premier appel d’offres en 2021 suivi d’une interruption de la procédure (manquement dans les informations transmises). Nouvel appel d’offres en 2022</a:t>
            </a:r>
            <a:endParaRPr lang="fr-CH" dirty="0">
              <a:solidFill>
                <a:srgbClr val="0C2D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2">
            <a:extLst>
              <a:ext uri="{FF2B5EF4-FFF2-40B4-BE49-F238E27FC236}">
                <a16:creationId xmlns:a16="http://schemas.microsoft.com/office/drawing/2014/main" id="{D68ADF7A-1530-4BB8-98F4-FD6A2465C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590672" y="242189"/>
            <a:ext cx="1286306" cy="714031"/>
          </a:xfrm>
          <a:prstGeom prst="rect">
            <a:avLst/>
          </a:prstGeom>
        </p:spPr>
      </p:pic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E795630A-46C1-42B9-83CD-CFA64C874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C612-AD22-48C5-9BFE-4A389B6B57D5}" type="datetime4">
              <a:rPr lang="fr-CH" smtClean="0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février 2022</a:t>
            </a:fld>
            <a:endParaRPr lang="fr-CH" dirty="0">
              <a:solidFill>
                <a:srgbClr val="2584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CF74CBF-7A78-43D3-9460-67985416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projet Saunerie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CB21EAD-39E1-405A-A2B5-8A191738B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325" y="3108309"/>
            <a:ext cx="5954150" cy="281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 descr="Une image contenant passage, route, autoroute&#10;&#10;Description générée automatiquement">
            <a:extLst>
              <a:ext uri="{FF2B5EF4-FFF2-40B4-BE49-F238E27FC236}">
                <a16:creationId xmlns:a16="http://schemas.microsoft.com/office/drawing/2014/main" id="{7606C112-7B1D-4B9F-B4F9-355AADCB7F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3032008"/>
            <a:ext cx="3981270" cy="309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3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F709A02-B72A-419A-8AED-C03843666F54}"/>
              </a:ext>
            </a:extLst>
          </p:cNvPr>
          <p:cNvSpPr/>
          <p:nvPr/>
        </p:nvSpPr>
        <p:spPr>
          <a:xfrm>
            <a:off x="0" y="1214986"/>
            <a:ext cx="12192000" cy="98248"/>
          </a:xfrm>
          <a:prstGeom prst="rect">
            <a:avLst/>
          </a:prstGeom>
          <a:solidFill>
            <a:srgbClr val="2584B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rgbClr val="2584BB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1075EA5-FFA8-461D-96A2-9D9D4A2C6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26" y="291925"/>
            <a:ext cx="10266946" cy="849860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Contexte: situation future</a:t>
            </a:r>
            <a:endParaRPr lang="fr-CH" sz="2000" b="1" dirty="0">
              <a:solidFill>
                <a:srgbClr val="0C2D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9C467773-5A47-42A0-98F2-F2F07E9D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442" y="6356350"/>
            <a:ext cx="739831" cy="365125"/>
          </a:xfrm>
        </p:spPr>
        <p:txBody>
          <a:bodyPr/>
          <a:lstStyle/>
          <a:p>
            <a:r>
              <a:rPr lang="fr-CH" dirty="0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AB7CFD4-7D40-44EB-95E2-CDBDDBBD2125}" type="slidenum">
              <a:rPr lang="fr-CH" smtClean="0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fr-CH" dirty="0">
              <a:solidFill>
                <a:srgbClr val="2584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DC36CD8-331E-4EAE-8D1E-4D7550D08BE9}"/>
              </a:ext>
            </a:extLst>
          </p:cNvPr>
          <p:cNvSpPr txBox="1"/>
          <p:nvPr/>
        </p:nvSpPr>
        <p:spPr>
          <a:xfrm>
            <a:off x="323724" y="1400551"/>
            <a:ext cx="115445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Objectifs:</a:t>
            </a:r>
          </a:p>
          <a:p>
            <a:endParaRPr lang="fr-FR" dirty="0">
              <a:solidFill>
                <a:srgbClr val="0C2D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fr-FR" sz="1800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Augmentation de la capacité de traitement à 50'000 EH en vue de l’accroissement.</a:t>
            </a:r>
          </a:p>
          <a:p>
            <a:pPr marL="400050" indent="-400050">
              <a:buFont typeface="+mj-lt"/>
              <a:buAutoNum type="romanUcPeriod"/>
            </a:pPr>
            <a:r>
              <a:rPr lang="fr-FR" sz="1800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Nitrification de l’ammonium.</a:t>
            </a:r>
          </a:p>
          <a:p>
            <a:pPr marL="400050" indent="-400050">
              <a:buFont typeface="+mj-lt"/>
              <a:buAutoNum type="romanUcPeriod"/>
            </a:pPr>
            <a:r>
              <a:rPr lang="fr-FR" sz="1800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Traitement des micropolluants.</a:t>
            </a:r>
          </a:p>
          <a:p>
            <a:pPr marL="400050" indent="-400050">
              <a:buFont typeface="+mj-lt"/>
              <a:buAutoNum type="romanUcPeriod"/>
            </a:pPr>
            <a:r>
              <a:rPr lang="fr-FR" sz="1800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Rénovation et mise à niveau des installations.</a:t>
            </a:r>
          </a:p>
          <a:p>
            <a:pPr marL="400050" indent="-400050">
              <a:buFont typeface="+mj-lt"/>
              <a:buAutoNum type="romanUcPeriod"/>
            </a:pPr>
            <a:r>
              <a:rPr lang="fr-FR" sz="1800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Optimisation et amélioration des performances de l’exploitation.</a:t>
            </a:r>
          </a:p>
          <a:p>
            <a:endParaRPr lang="fr-FR" dirty="0">
              <a:solidFill>
                <a:srgbClr val="0C2D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rgbClr val="0C2D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2">
            <a:extLst>
              <a:ext uri="{FF2B5EF4-FFF2-40B4-BE49-F238E27FC236}">
                <a16:creationId xmlns:a16="http://schemas.microsoft.com/office/drawing/2014/main" id="{D68ADF7A-1530-4BB8-98F4-FD6A2465C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590672" y="242189"/>
            <a:ext cx="1286306" cy="714031"/>
          </a:xfrm>
          <a:prstGeom prst="rect">
            <a:avLst/>
          </a:prstGeom>
        </p:spPr>
      </p:pic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E795630A-46C1-42B9-83CD-CFA64C874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C612-AD22-48C5-9BFE-4A389B6B57D5}" type="datetime4">
              <a:rPr lang="fr-CH" smtClean="0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février 2022</a:t>
            </a:fld>
            <a:endParaRPr lang="fr-CH" dirty="0">
              <a:solidFill>
                <a:srgbClr val="2584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CF74CBF-7A78-43D3-9460-67985416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projet Saunerie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163DDFA-D618-4C86-89B8-93E4F9358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2" y="3712191"/>
            <a:ext cx="5172589" cy="176072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A563CFB-4207-4F20-A478-06C0FC9B7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775" y="3877087"/>
            <a:ext cx="4667250" cy="1430933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AE52E6B3-E022-4171-B61F-897901C7EEA4}"/>
              </a:ext>
            </a:extLst>
          </p:cNvPr>
          <p:cNvSpPr txBox="1"/>
          <p:nvPr/>
        </p:nvSpPr>
        <p:spPr>
          <a:xfrm>
            <a:off x="838200" y="5553720"/>
            <a:ext cx="378155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CH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Traitement des eaux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2FB08BB-8483-4A94-9FBC-20549D7B8A68}"/>
              </a:ext>
            </a:extLst>
          </p:cNvPr>
          <p:cNvSpPr txBox="1"/>
          <p:nvPr/>
        </p:nvSpPr>
        <p:spPr>
          <a:xfrm>
            <a:off x="7010400" y="5553720"/>
            <a:ext cx="378155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CH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Traitement des boues</a:t>
            </a:r>
          </a:p>
        </p:txBody>
      </p:sp>
    </p:spTree>
    <p:extLst>
      <p:ext uri="{BB962C8B-B14F-4D97-AF65-F5344CB8AC3E}">
        <p14:creationId xmlns:p14="http://schemas.microsoft.com/office/powerpoint/2010/main" val="25954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F709A02-B72A-419A-8AED-C03843666F54}"/>
              </a:ext>
            </a:extLst>
          </p:cNvPr>
          <p:cNvSpPr/>
          <p:nvPr/>
        </p:nvSpPr>
        <p:spPr>
          <a:xfrm>
            <a:off x="0" y="1214986"/>
            <a:ext cx="12192000" cy="98248"/>
          </a:xfrm>
          <a:prstGeom prst="rect">
            <a:avLst/>
          </a:prstGeom>
          <a:solidFill>
            <a:srgbClr val="2584B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rgbClr val="2584BB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1075EA5-FFA8-461D-96A2-9D9D4A2C6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26" y="291925"/>
            <a:ext cx="10266946" cy="849860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 future, approche BIM</a:t>
            </a:r>
            <a:endParaRPr lang="fr-CH" sz="2000" b="1" dirty="0">
              <a:solidFill>
                <a:srgbClr val="0C2D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9C467773-5A47-42A0-98F2-F2F07E9D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442" y="6356350"/>
            <a:ext cx="739831" cy="365125"/>
          </a:xfrm>
        </p:spPr>
        <p:txBody>
          <a:bodyPr/>
          <a:lstStyle/>
          <a:p>
            <a:r>
              <a:rPr lang="fr-CH" dirty="0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AB7CFD4-7D40-44EB-95E2-CDBDDBBD2125}" type="slidenum">
              <a:rPr lang="fr-CH" smtClean="0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fr-CH" dirty="0">
              <a:solidFill>
                <a:srgbClr val="2584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DC36CD8-331E-4EAE-8D1E-4D7550D08BE9}"/>
              </a:ext>
            </a:extLst>
          </p:cNvPr>
          <p:cNvSpPr txBox="1"/>
          <p:nvPr/>
        </p:nvSpPr>
        <p:spPr>
          <a:xfrm>
            <a:off x="323724" y="1400551"/>
            <a:ext cx="11544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Maîtriser la complexité technique du projet par le biais de l’utilisation d’une modélisation d’informations de la construction BIM (building information modelling) </a:t>
            </a:r>
            <a:endParaRPr lang="fr-CH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2">
            <a:extLst>
              <a:ext uri="{FF2B5EF4-FFF2-40B4-BE49-F238E27FC236}">
                <a16:creationId xmlns:a16="http://schemas.microsoft.com/office/drawing/2014/main" id="{D68ADF7A-1530-4BB8-98F4-FD6A2465C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590672" y="242189"/>
            <a:ext cx="1286306" cy="714031"/>
          </a:xfrm>
          <a:prstGeom prst="rect">
            <a:avLst/>
          </a:prstGeom>
        </p:spPr>
      </p:pic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E795630A-46C1-42B9-83CD-CFA64C874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C612-AD22-48C5-9BFE-4A389B6B57D5}" type="datetime4">
              <a:rPr lang="fr-CH" smtClean="0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février 2022</a:t>
            </a:fld>
            <a:endParaRPr lang="fr-CH" dirty="0">
              <a:solidFill>
                <a:srgbClr val="2584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CF74CBF-7A78-43D3-9460-67985416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projet Saunerie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52F260E-A41A-4399-A4DB-C414EF80D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87" y="2413802"/>
            <a:ext cx="6380226" cy="349829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6F3F566-893F-4D07-9496-815C6DAF9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013" y="2025893"/>
            <a:ext cx="5981700" cy="127946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C21D542-4DCE-4E3D-8D6C-B7CDB87DC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7763" y="3938062"/>
            <a:ext cx="4552950" cy="131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8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F709A02-B72A-419A-8AED-C03843666F54}"/>
              </a:ext>
            </a:extLst>
          </p:cNvPr>
          <p:cNvSpPr/>
          <p:nvPr/>
        </p:nvSpPr>
        <p:spPr>
          <a:xfrm>
            <a:off x="0" y="1214986"/>
            <a:ext cx="12192000" cy="98248"/>
          </a:xfrm>
          <a:prstGeom prst="rect">
            <a:avLst/>
          </a:prstGeom>
          <a:solidFill>
            <a:srgbClr val="2584B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rgbClr val="2584BB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1075EA5-FFA8-461D-96A2-9D9D4A2C6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26" y="291925"/>
            <a:ext cx="10266946" cy="849860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générale du projet et BIM management</a:t>
            </a:r>
            <a:endParaRPr lang="fr-CH" sz="2000" b="1" dirty="0">
              <a:solidFill>
                <a:srgbClr val="0C2D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9C467773-5A47-42A0-98F2-F2F07E9D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442" y="6356350"/>
            <a:ext cx="739831" cy="365125"/>
          </a:xfrm>
        </p:spPr>
        <p:txBody>
          <a:bodyPr/>
          <a:lstStyle/>
          <a:p>
            <a:r>
              <a:rPr lang="fr-CH" dirty="0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AB7CFD4-7D40-44EB-95E2-CDBDDBBD2125}" type="slidenum">
              <a:rPr lang="fr-CH" smtClean="0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fr-CH" dirty="0">
              <a:solidFill>
                <a:srgbClr val="2584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2">
            <a:extLst>
              <a:ext uri="{FF2B5EF4-FFF2-40B4-BE49-F238E27FC236}">
                <a16:creationId xmlns:a16="http://schemas.microsoft.com/office/drawing/2014/main" id="{D68ADF7A-1530-4BB8-98F4-FD6A2465C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590672" y="242189"/>
            <a:ext cx="1286306" cy="714031"/>
          </a:xfrm>
          <a:prstGeom prst="rect">
            <a:avLst/>
          </a:prstGeom>
        </p:spPr>
      </p:pic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E795630A-46C1-42B9-83CD-CFA64C874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C612-AD22-48C5-9BFE-4A389B6B57D5}" type="datetime4">
              <a:rPr lang="fr-CH" smtClean="0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février 2022</a:t>
            </a:fld>
            <a:endParaRPr lang="fr-CH" dirty="0">
              <a:solidFill>
                <a:srgbClr val="2584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CF74CBF-7A78-43D3-9460-67985416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projet Saunerie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D215FED-FE23-41D2-A1E5-18A586EB3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5172"/>
            <a:ext cx="4001219" cy="484517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434DB79-2300-4D07-B156-191A42B0C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22611"/>
            <a:ext cx="4808546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80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F709A02-B72A-419A-8AED-C03843666F54}"/>
              </a:ext>
            </a:extLst>
          </p:cNvPr>
          <p:cNvSpPr/>
          <p:nvPr/>
        </p:nvSpPr>
        <p:spPr>
          <a:xfrm>
            <a:off x="0" y="1214986"/>
            <a:ext cx="12192000" cy="98248"/>
          </a:xfrm>
          <a:prstGeom prst="rect">
            <a:avLst/>
          </a:prstGeom>
          <a:solidFill>
            <a:srgbClr val="2584B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rgbClr val="2584BB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1075EA5-FFA8-461D-96A2-9D9D4A2C6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26" y="291925"/>
            <a:ext cx="10266946" cy="849860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Planification générale</a:t>
            </a:r>
            <a:endParaRPr lang="fr-CH" sz="2000" b="1" dirty="0">
              <a:solidFill>
                <a:srgbClr val="0C2D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9C467773-5A47-42A0-98F2-F2F07E9D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442" y="6356350"/>
            <a:ext cx="739831" cy="365125"/>
          </a:xfrm>
        </p:spPr>
        <p:txBody>
          <a:bodyPr/>
          <a:lstStyle/>
          <a:p>
            <a:r>
              <a:rPr lang="fr-CH" dirty="0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AB7CFD4-7D40-44EB-95E2-CDBDDBBD2125}" type="slidenum">
              <a:rPr lang="fr-CH" smtClean="0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fr-CH" dirty="0">
              <a:solidFill>
                <a:srgbClr val="2584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DC36CD8-331E-4EAE-8D1E-4D7550D08BE9}"/>
              </a:ext>
            </a:extLst>
          </p:cNvPr>
          <p:cNvSpPr txBox="1"/>
          <p:nvPr/>
        </p:nvSpPr>
        <p:spPr>
          <a:xfrm>
            <a:off x="1840421" y="1386435"/>
            <a:ext cx="3781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général de 2022 à 2028</a:t>
            </a:r>
          </a:p>
          <a:p>
            <a:endParaRPr lang="fr-CH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2">
            <a:extLst>
              <a:ext uri="{FF2B5EF4-FFF2-40B4-BE49-F238E27FC236}">
                <a16:creationId xmlns:a16="http://schemas.microsoft.com/office/drawing/2014/main" id="{D68ADF7A-1530-4BB8-98F4-FD6A2465C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590672" y="242189"/>
            <a:ext cx="1286306" cy="714031"/>
          </a:xfrm>
          <a:prstGeom prst="rect">
            <a:avLst/>
          </a:prstGeom>
        </p:spPr>
      </p:pic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E795630A-46C1-42B9-83CD-CFA64C874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C612-AD22-48C5-9BFE-4A389B6B57D5}" type="datetime4">
              <a:rPr lang="fr-CH" smtClean="0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février 2022</a:t>
            </a:fld>
            <a:endParaRPr lang="fr-CH" dirty="0">
              <a:solidFill>
                <a:srgbClr val="2584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CF74CBF-7A78-43D3-9460-67985416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projet Saunerie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E494C07-9020-4D03-9FDA-42A133A48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24291"/>
              </p:ext>
            </p:extLst>
          </p:nvPr>
        </p:nvGraphicFramePr>
        <p:xfrm>
          <a:off x="547623" y="1944052"/>
          <a:ext cx="6981953" cy="37814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4202">
                  <a:extLst>
                    <a:ext uri="{9D8B030D-6E8A-4147-A177-3AD203B41FA5}">
                      <a16:colId xmlns:a16="http://schemas.microsoft.com/office/drawing/2014/main" val="2004519257"/>
                    </a:ext>
                  </a:extLst>
                </a:gridCol>
                <a:gridCol w="1776476">
                  <a:extLst>
                    <a:ext uri="{9D8B030D-6E8A-4147-A177-3AD203B41FA5}">
                      <a16:colId xmlns:a16="http://schemas.microsoft.com/office/drawing/2014/main" val="2920936"/>
                    </a:ext>
                  </a:extLst>
                </a:gridCol>
                <a:gridCol w="2581275">
                  <a:extLst>
                    <a:ext uri="{9D8B030D-6E8A-4147-A177-3AD203B41FA5}">
                      <a16:colId xmlns:a16="http://schemas.microsoft.com/office/drawing/2014/main" val="3363864242"/>
                    </a:ext>
                  </a:extLst>
                </a:gridCol>
              </a:tblGrid>
              <a:tr h="307009">
                <a:tc>
                  <a:txBody>
                    <a:bodyPr/>
                    <a:lstStyle/>
                    <a:p>
                      <a:pPr marL="36195" algn="ctr" hangingPunct="0">
                        <a:tabLst>
                          <a:tab pos="6119495" algn="r"/>
                        </a:tabLs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SIA</a:t>
                      </a:r>
                      <a:endParaRPr lang="fr-CH" sz="1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tabLst>
                          <a:tab pos="6119495" algn="r"/>
                        </a:tabLs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Période</a:t>
                      </a:r>
                      <a:endParaRPr lang="fr-CH" sz="10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tabLst>
                          <a:tab pos="6119495" algn="r"/>
                        </a:tabLs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Éléments clés</a:t>
                      </a:r>
                      <a:endParaRPr lang="fr-CH" sz="1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330278"/>
                  </a:ext>
                </a:extLst>
              </a:tr>
              <a:tr h="307009">
                <a:tc>
                  <a:txBody>
                    <a:bodyPr/>
                    <a:lstStyle/>
                    <a:p>
                      <a:r>
                        <a:rPr lang="fr-CH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– procédures de Choix du mandataire</a:t>
                      </a:r>
                      <a:endParaRPr lang="fr-CH" sz="12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tabLst>
                          <a:tab pos="6119495" algn="r"/>
                        </a:tabLst>
                      </a:pPr>
                      <a:r>
                        <a:rPr lang="fr-F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Janv.2022 – Mai. 2022</a:t>
                      </a:r>
                      <a:endParaRPr lang="fr-CH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tabLst>
                          <a:tab pos="6119495" algn="r"/>
                        </a:tabLst>
                      </a:pPr>
                      <a:r>
                        <a:rPr lang="fr-F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Appel d'offres pour la sélection de l'ingénierie sectorielle.</a:t>
                      </a:r>
                      <a:endParaRPr lang="fr-CH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174004"/>
                  </a:ext>
                </a:extLst>
              </a:tr>
              <a:tr h="307009">
                <a:tc>
                  <a:txBody>
                    <a:bodyPr/>
                    <a:lstStyle/>
                    <a:p>
                      <a:r>
                        <a:rPr lang="fr-CH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– Avant-projet</a:t>
                      </a:r>
                      <a:endParaRPr lang="fr-CH" sz="12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tabLst>
                          <a:tab pos="6119495" algn="r"/>
                        </a:tabLst>
                      </a:pPr>
                      <a:r>
                        <a:rPr lang="fr-FR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Mai.2022 – Août. 2022</a:t>
                      </a:r>
                      <a:endParaRPr lang="fr-CH" sz="1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tabLst>
                          <a:tab pos="6119495" algn="r"/>
                        </a:tabLst>
                      </a:pPr>
                      <a:r>
                        <a:rPr lang="fr-F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Mise à niveau de l'avant-projet.</a:t>
                      </a:r>
                      <a:endParaRPr lang="fr-CH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813778"/>
                  </a:ext>
                </a:extLst>
              </a:tr>
              <a:tr h="740434">
                <a:tc>
                  <a:txBody>
                    <a:bodyPr/>
                    <a:lstStyle/>
                    <a:p>
                      <a:r>
                        <a:rPr lang="fr-CH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– Projet de l’ouvrage</a:t>
                      </a:r>
                      <a:endParaRPr lang="fr-CH" sz="12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tabLst>
                          <a:tab pos="6119495" algn="r"/>
                        </a:tabLst>
                      </a:pPr>
                      <a:r>
                        <a:rPr lang="fr-FR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 2022 – Juin 2023</a:t>
                      </a:r>
                      <a:endParaRPr lang="fr-CH" sz="1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tabLst>
                          <a:tab pos="6119495" algn="r"/>
                        </a:tabLst>
                      </a:pPr>
                      <a:r>
                        <a:rPr lang="fr-F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 de l'ouvrage, étude d'impact, préparation du dossier pour la consultation OFEV. Appel d'offres anticipé pour le traitement des micropolluants.</a:t>
                      </a:r>
                      <a:endParaRPr lang="fr-CH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88503"/>
                  </a:ext>
                </a:extLst>
              </a:tr>
              <a:tr h="307009">
                <a:tc>
                  <a:txBody>
                    <a:bodyPr/>
                    <a:lstStyle/>
                    <a:p>
                      <a:r>
                        <a:rPr lang="fr-CH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– Mise à l’enquête</a:t>
                      </a:r>
                      <a:endParaRPr lang="fr-CH" sz="12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tabLst>
                          <a:tab pos="6119495" algn="r"/>
                        </a:tabLst>
                      </a:pPr>
                      <a:r>
                        <a:rPr lang="fr-FR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Juillet 2023 – Août 2023</a:t>
                      </a:r>
                      <a:endParaRPr lang="fr-CH" sz="1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tabLst>
                          <a:tab pos="6119495" algn="r"/>
                        </a:tabLst>
                      </a:pPr>
                      <a:r>
                        <a:rPr lang="fr-F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Obtention du permis de construire. </a:t>
                      </a:r>
                      <a:endParaRPr lang="fr-CH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57171"/>
                  </a:ext>
                </a:extLst>
              </a:tr>
              <a:tr h="33188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fr-CH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– Appels d’offres</a:t>
                      </a:r>
                      <a:endParaRPr lang="fr-CH" sz="12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tabLst>
                          <a:tab pos="6119495" algn="r"/>
                        </a:tabLst>
                      </a:pPr>
                      <a:r>
                        <a:rPr lang="fr-FR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Août 2023 – Mai 2024</a:t>
                      </a:r>
                      <a:endParaRPr lang="fr-CH" sz="1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tabLst>
                          <a:tab pos="6119495" algn="r"/>
                        </a:tabLst>
                      </a:pPr>
                      <a:r>
                        <a:rPr lang="fr-F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Choix des entreprises et fournisseurs d’équipements du projet</a:t>
                      </a:r>
                      <a:endParaRPr lang="fr-CH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185522"/>
                  </a:ext>
                </a:extLst>
              </a:tr>
              <a:tr h="33188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fr-CH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– Projet d’exécution</a:t>
                      </a:r>
                      <a:endParaRPr lang="fr-CH" sz="12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tabLst>
                          <a:tab pos="6119495" algn="r"/>
                        </a:tabLst>
                      </a:pPr>
                      <a:r>
                        <a:rPr lang="fr-FR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 2023 – Janvier 2025</a:t>
                      </a:r>
                      <a:endParaRPr lang="fr-CH" sz="1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tabLst>
                          <a:tab pos="6119495" algn="r"/>
                        </a:tabLst>
                      </a:pPr>
                      <a:r>
                        <a:rPr lang="fr-F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Dossier d’exécution des entreprises, démarrage des travaux.</a:t>
                      </a:r>
                      <a:endParaRPr lang="fr-CH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203067"/>
                  </a:ext>
                </a:extLst>
              </a:tr>
              <a:tr h="33188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fr-CH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– Exécution de l’ouvrage</a:t>
                      </a:r>
                      <a:endParaRPr lang="fr-CH" sz="12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tabLst>
                          <a:tab pos="6119495" algn="r"/>
                        </a:tabLst>
                      </a:pPr>
                      <a:r>
                        <a:rPr lang="fr-FR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Octobre 2024 – Juin 2028</a:t>
                      </a:r>
                      <a:endParaRPr lang="fr-CH" sz="1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tabLst>
                          <a:tab pos="6119495" algn="r"/>
                        </a:tabLst>
                      </a:pPr>
                      <a:r>
                        <a:rPr lang="fr-F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Réalisation des travaux de réfection de la station d'épuration.</a:t>
                      </a:r>
                      <a:endParaRPr lang="fr-CH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260503"/>
                  </a:ext>
                </a:extLst>
              </a:tr>
              <a:tr h="33188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fr-CH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– Mise en service</a:t>
                      </a:r>
                      <a:endParaRPr lang="fr-CH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tabLst>
                          <a:tab pos="6119495" algn="r"/>
                        </a:tabLst>
                      </a:pPr>
                      <a:r>
                        <a:rPr lang="fr-F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 2028 – Août 2028</a:t>
                      </a:r>
                      <a:endParaRPr lang="fr-CH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tabLst>
                          <a:tab pos="6119495" algn="r"/>
                        </a:tabLst>
                      </a:pPr>
                      <a:r>
                        <a:rPr lang="fr-F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Mise en service, test de performance.</a:t>
                      </a:r>
                      <a:endParaRPr lang="fr-CH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257840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459167C0-1D2C-4C8E-B544-E9C36FF24241}"/>
              </a:ext>
            </a:extLst>
          </p:cNvPr>
          <p:cNvSpPr txBox="1"/>
          <p:nvPr/>
        </p:nvSpPr>
        <p:spPr>
          <a:xfrm>
            <a:off x="8001002" y="1386435"/>
            <a:ext cx="3781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Marché public 2022</a:t>
            </a:r>
          </a:p>
          <a:p>
            <a:endParaRPr lang="fr-CH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E5EDBBF-E5B3-4312-92CE-4E2572522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858" y="2056242"/>
            <a:ext cx="2406242" cy="180303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3B28339-CCE0-4B95-8BB3-907FA2F0E0BF}"/>
              </a:ext>
            </a:extLst>
          </p:cNvPr>
          <p:cNvSpPr txBox="1"/>
          <p:nvPr/>
        </p:nvSpPr>
        <p:spPr>
          <a:xfrm>
            <a:off x="7834377" y="4193743"/>
            <a:ext cx="41148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 du marché	Vendredi 14 janvier 2022</a:t>
            </a:r>
          </a:p>
          <a:p>
            <a:r>
              <a:rPr lang="fr-FR" sz="1200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Dépôt des questions	Lundi 14 février 2022</a:t>
            </a:r>
          </a:p>
          <a:p>
            <a:r>
              <a:rPr lang="fr-FR" sz="1200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Dépôt des offres	Lundi 7 mars 2022 à 11h45</a:t>
            </a:r>
          </a:p>
          <a:p>
            <a:r>
              <a:rPr lang="fr-FR" sz="1200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Séance de clarification 	Mercredi 30 mars 2022</a:t>
            </a:r>
          </a:p>
          <a:p>
            <a:r>
              <a:rPr lang="fr-FR" sz="1200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Décision d’adjudication	Mercredi 13 avril 2022</a:t>
            </a:r>
          </a:p>
          <a:p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83D884A-1B6A-41F2-BE47-F81ADC755D0A}"/>
              </a:ext>
            </a:extLst>
          </p:cNvPr>
          <p:cNvSpPr txBox="1"/>
          <p:nvPr/>
        </p:nvSpPr>
        <p:spPr>
          <a:xfrm>
            <a:off x="7862826" y="5482662"/>
            <a:ext cx="3781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groupement en charge de l’ingénierie du projet sera connu</a:t>
            </a:r>
            <a:br>
              <a:rPr lang="fr-CH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avril 2022</a:t>
            </a:r>
          </a:p>
          <a:p>
            <a:endParaRPr lang="fr-CH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925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F709A02-B72A-419A-8AED-C03843666F54}"/>
              </a:ext>
            </a:extLst>
          </p:cNvPr>
          <p:cNvSpPr/>
          <p:nvPr/>
        </p:nvSpPr>
        <p:spPr>
          <a:xfrm>
            <a:off x="0" y="1214986"/>
            <a:ext cx="12192000" cy="98248"/>
          </a:xfrm>
          <a:prstGeom prst="rect">
            <a:avLst/>
          </a:prstGeom>
          <a:solidFill>
            <a:srgbClr val="2584B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rgbClr val="2584BB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1075EA5-FFA8-461D-96A2-9D9D4A2C6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26" y="291925"/>
            <a:ext cx="10266946" cy="849860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0C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prévisionnel</a:t>
            </a:r>
            <a:endParaRPr lang="fr-CH" sz="2000" b="1" dirty="0">
              <a:solidFill>
                <a:srgbClr val="0C2D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9C467773-5A47-42A0-98F2-F2F07E9D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442" y="6356350"/>
            <a:ext cx="739831" cy="365125"/>
          </a:xfrm>
        </p:spPr>
        <p:txBody>
          <a:bodyPr/>
          <a:lstStyle/>
          <a:p>
            <a:r>
              <a:rPr lang="fr-CH" dirty="0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AB7CFD4-7D40-44EB-95E2-CDBDDBBD2125}" type="slidenum">
              <a:rPr lang="fr-CH" smtClean="0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fr-CH" dirty="0">
              <a:solidFill>
                <a:srgbClr val="2584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2">
            <a:extLst>
              <a:ext uri="{FF2B5EF4-FFF2-40B4-BE49-F238E27FC236}">
                <a16:creationId xmlns:a16="http://schemas.microsoft.com/office/drawing/2014/main" id="{D68ADF7A-1530-4BB8-98F4-FD6A2465C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590672" y="242189"/>
            <a:ext cx="1286306" cy="714031"/>
          </a:xfrm>
          <a:prstGeom prst="rect">
            <a:avLst/>
          </a:prstGeom>
        </p:spPr>
      </p:pic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E795630A-46C1-42B9-83CD-CFA64C874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C612-AD22-48C5-9BFE-4A389B6B57D5}" type="datetime4">
              <a:rPr lang="fr-CH" smtClean="0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février 2022</a:t>
            </a:fld>
            <a:endParaRPr lang="fr-CH" dirty="0">
              <a:solidFill>
                <a:srgbClr val="2584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CF74CBF-7A78-43D3-9460-67985416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projet Saunerie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2CCEA64-54D8-4CE3-A3E3-D3F724664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601234"/>
              </p:ext>
            </p:extLst>
          </p:nvPr>
        </p:nvGraphicFramePr>
        <p:xfrm>
          <a:off x="2209800" y="1659283"/>
          <a:ext cx="7534275" cy="4008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38660">
                  <a:extLst>
                    <a:ext uri="{9D8B030D-6E8A-4147-A177-3AD203B41FA5}">
                      <a16:colId xmlns:a16="http://schemas.microsoft.com/office/drawing/2014/main" val="3589647941"/>
                    </a:ext>
                  </a:extLst>
                </a:gridCol>
                <a:gridCol w="2695615">
                  <a:extLst>
                    <a:ext uri="{9D8B030D-6E8A-4147-A177-3AD203B41FA5}">
                      <a16:colId xmlns:a16="http://schemas.microsoft.com/office/drawing/2014/main" val="36200269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6195" algn="ctr" hangingPunct="0">
                        <a:tabLst>
                          <a:tab pos="6119495" algn="r"/>
                        </a:tabLs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  <a:endParaRPr lang="fr-CH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 hangingPunct="0">
                        <a:tabLst>
                          <a:tab pos="6119495" algn="r"/>
                        </a:tabLs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Montant en CHF</a:t>
                      </a:r>
                      <a:b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TVA non comprise</a:t>
                      </a:r>
                      <a:endParaRPr lang="fr-CH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009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algn="just" hangingPunct="0">
                        <a:tabLst>
                          <a:tab pos="6119495" algn="r"/>
                        </a:tabLs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Travaux préparatoires</a:t>
                      </a:r>
                      <a:endParaRPr lang="fr-CH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r" hangingPunct="0">
                        <a:tabLst>
                          <a:tab pos="6119495" algn="r"/>
                        </a:tabLst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CHF 1'800’000</a:t>
                      </a:r>
                      <a:endParaRPr lang="fr-CH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22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algn="just" hangingPunct="0">
                        <a:tabLst>
                          <a:tab pos="6119495" algn="r"/>
                        </a:tabLs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Bâtiment (gros œuvre et second œuvre)</a:t>
                      </a:r>
                      <a:endParaRPr lang="fr-CH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r" hangingPunct="0">
                        <a:tabLst>
                          <a:tab pos="6119495" algn="r"/>
                        </a:tabLs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CHF 10'900'000</a:t>
                      </a:r>
                      <a:endParaRPr lang="fr-CH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581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algn="just" hangingPunct="0">
                        <a:tabLst>
                          <a:tab pos="6119495" algn="r"/>
                        </a:tabLs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Aménagements extérieurs</a:t>
                      </a:r>
                      <a:endParaRPr lang="fr-CH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r" hangingPunct="0">
                        <a:tabLst>
                          <a:tab pos="6119495" algn="r"/>
                        </a:tabLs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CHF 1'100'000</a:t>
                      </a:r>
                      <a:endParaRPr lang="fr-CH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531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algn="just" hangingPunct="0">
                        <a:tabLst>
                          <a:tab pos="6119495" algn="r"/>
                        </a:tabLs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Équipements électromécaniques</a:t>
                      </a:r>
                      <a:endParaRPr lang="fr-CH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r" hangingPunct="0">
                        <a:tabLst>
                          <a:tab pos="6119495" algn="r"/>
                        </a:tabLs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CHF 13’400'000</a:t>
                      </a:r>
                      <a:endParaRPr lang="fr-CH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834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algn="just" hangingPunct="0">
                        <a:tabLst>
                          <a:tab pos="6119495" algn="r"/>
                        </a:tabLs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Installations électriques</a:t>
                      </a:r>
                      <a:endParaRPr lang="fr-CH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r" hangingPunct="0">
                        <a:tabLst>
                          <a:tab pos="6119495" algn="r"/>
                        </a:tabLs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CHF 3’300'000</a:t>
                      </a:r>
                      <a:endParaRPr lang="fr-CH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597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algn="just" hangingPunct="0">
                        <a:tabLst>
                          <a:tab pos="6119495" algn="r"/>
                        </a:tabLs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sans honoraires, divers et imprévus</a:t>
                      </a:r>
                      <a:endParaRPr lang="fr-CH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r" hangingPunct="0">
                        <a:tabLst>
                          <a:tab pos="6119495" algn="r"/>
                        </a:tabLs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CHF 30’500'000</a:t>
                      </a:r>
                      <a:endParaRPr lang="fr-CH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580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algn="just" hangingPunct="0">
                        <a:tabLst>
                          <a:tab pos="6119495" algn="r"/>
                        </a:tabLs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Frais secondaires et honoraires</a:t>
                      </a:r>
                      <a:endParaRPr lang="fr-CH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r" hangingPunct="0">
                        <a:tabLst>
                          <a:tab pos="6119495" algn="r"/>
                        </a:tabLs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CHF 5'900'000</a:t>
                      </a:r>
                      <a:endParaRPr lang="fr-CH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85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algn="just" hangingPunct="0">
                        <a:tabLst>
                          <a:tab pos="6119495" algn="r"/>
                        </a:tabLs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avec honoraires</a:t>
                      </a:r>
                      <a:endParaRPr lang="fr-CH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r" hangingPunct="0">
                        <a:tabLst>
                          <a:tab pos="6119495" algn="r"/>
                        </a:tabLs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CHF 36’400'000</a:t>
                      </a:r>
                      <a:endParaRPr lang="fr-CH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213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algn="just" hangingPunct="0">
                        <a:tabLst>
                          <a:tab pos="6119495" algn="r"/>
                        </a:tabLs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Divers et imprévus (20%)</a:t>
                      </a:r>
                      <a:endParaRPr lang="fr-CH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r" hangingPunct="0">
                        <a:tabLst>
                          <a:tab pos="6119495" algn="r"/>
                        </a:tabLs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CHF 7'300'000</a:t>
                      </a:r>
                      <a:endParaRPr lang="fr-CH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214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algn="just" hangingPunct="0">
                        <a:tabLst>
                          <a:tab pos="6119495" algn="r"/>
                        </a:tabLs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Arrondi</a:t>
                      </a:r>
                      <a:endParaRPr lang="fr-CH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r" hangingPunct="0">
                        <a:tabLst>
                          <a:tab pos="6119495" algn="r"/>
                        </a:tabLst>
                      </a:pPr>
                      <a:r>
                        <a:rPr lang="fr-F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CHF 300'000</a:t>
                      </a:r>
                      <a:endParaRPr lang="fr-CH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565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algn="just" hangingPunct="0">
                        <a:tabLst>
                          <a:tab pos="6119495" algn="r"/>
                        </a:tabLst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avec honoraires, divers et imprévus</a:t>
                      </a:r>
                      <a:endParaRPr lang="fr-CH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r" hangingPunct="0">
                        <a:tabLst>
                          <a:tab pos="6119495" algn="r"/>
                        </a:tabLs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CHF 44'000’000</a:t>
                      </a:r>
                      <a:endParaRPr lang="fr-CH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212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964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93494-AD2C-4886-BF70-FE2D2549E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9200322" cy="730250"/>
          </a:xfrm>
        </p:spPr>
        <p:txBody>
          <a:bodyPr>
            <a:normAutofit/>
          </a:bodyPr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Site internet </a:t>
            </a:r>
            <a:r>
              <a:rPr lang="fr-CH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www.steplasaunerie.ch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A3AD94-DABC-42E9-8B03-8A8BD0E0C5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/>
          <a:p>
            <a:fld id="{B876C612-AD22-48C5-9BFE-4A389B6B57D5}" type="datetime4">
              <a:rPr lang="fr-CH" smtClean="0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23 février 2022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5A48C3-B204-4871-AFF8-3E914E8B6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projet Saunerie</a:t>
            </a:r>
            <a:endParaRPr lang="fr-CH" dirty="0">
              <a:solidFill>
                <a:srgbClr val="2584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22655F-7CFB-4D2F-92E0-5C39EF9C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50" y="6356350"/>
            <a:ext cx="666750" cy="365125"/>
          </a:xfrm>
        </p:spPr>
        <p:txBody>
          <a:bodyPr/>
          <a:lstStyle/>
          <a:p>
            <a:r>
              <a:rPr lang="fr-CH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AB7CFD4-7D40-44EB-95E2-CDBDDBBD2125}" type="slidenum">
              <a:rPr lang="fr-CH" smtClean="0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fr-CH" dirty="0">
              <a:solidFill>
                <a:srgbClr val="2584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2">
            <a:extLst>
              <a:ext uri="{FF2B5EF4-FFF2-40B4-BE49-F238E27FC236}">
                <a16:creationId xmlns:a16="http://schemas.microsoft.com/office/drawing/2014/main" id="{FFE6CA52-A237-433E-978C-CFCD43841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590672" y="242189"/>
            <a:ext cx="1286306" cy="714031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3BE39530-5063-48FD-B25C-6BF9B1E43F50}"/>
              </a:ext>
            </a:extLst>
          </p:cNvPr>
          <p:cNvSpPr txBox="1">
            <a:spLocks/>
          </p:cNvSpPr>
          <p:nvPr/>
        </p:nvSpPr>
        <p:spPr>
          <a:xfrm>
            <a:off x="180974" y="1439795"/>
            <a:ext cx="5276851" cy="4846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000" dirty="0">
                <a:latin typeface="Arial" panose="020B0604020202020204" pitchFamily="34" charset="0"/>
                <a:cs typeface="Arial" panose="020B0604020202020204" pitchFamily="34" charset="0"/>
              </a:rPr>
              <a:t>Sur notre site internet</a:t>
            </a:r>
          </a:p>
          <a:p>
            <a:r>
              <a:rPr lang="fr-CH" sz="4000" dirty="0">
                <a:latin typeface="Arial" panose="020B0604020202020204" pitchFamily="34" charset="0"/>
                <a:cs typeface="Arial" panose="020B0604020202020204" pitchFamily="34" charset="0"/>
              </a:rPr>
              <a:t>se trouve sous les onglets: </a:t>
            </a:r>
          </a:p>
          <a:p>
            <a:endParaRPr lang="fr-CH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000" dirty="0">
                <a:latin typeface="Arial" panose="020B0604020202020204" pitchFamily="34" charset="0"/>
                <a:cs typeface="Arial" panose="020B0604020202020204" pitchFamily="34" charset="0"/>
              </a:rPr>
              <a:t>Documents, Divers,</a:t>
            </a:r>
          </a:p>
          <a:p>
            <a:r>
              <a:rPr lang="fr-CH" sz="4000" dirty="0">
                <a:latin typeface="Arial" panose="020B0604020202020204" pitchFamily="34" charset="0"/>
                <a:cs typeface="Arial" panose="020B0604020202020204" pitchFamily="34" charset="0"/>
              </a:rPr>
              <a:t>Le rapport demande de crédit extension Step</a:t>
            </a:r>
          </a:p>
        </p:txBody>
      </p:sp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0A092667-F1F2-4C42-8B01-754294654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89473" y="1051487"/>
            <a:ext cx="4114799" cy="5120151"/>
          </a:xfrm>
        </p:spPr>
      </p:pic>
    </p:spTree>
    <p:extLst>
      <p:ext uri="{BB962C8B-B14F-4D97-AF65-F5344CB8AC3E}">
        <p14:creationId xmlns:p14="http://schemas.microsoft.com/office/powerpoint/2010/main" val="3775072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93494-AD2C-4886-BF70-FE2D2549E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9200322" cy="73025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Site internet de la 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STEP de La Saunerie</a:t>
            </a:r>
            <a:endParaRPr lang="fr-CH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A3AD94-DABC-42E9-8B03-8A8BD0E0C5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/>
          <a:p>
            <a:fld id="{B876C612-AD22-48C5-9BFE-4A389B6B57D5}" type="datetime4">
              <a:rPr lang="fr-CH" smtClean="0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23 février 2022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5A48C3-B204-4871-AFF8-3E914E8B6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projet Saunerie</a:t>
            </a:r>
            <a:endParaRPr lang="fr-CH" dirty="0">
              <a:solidFill>
                <a:srgbClr val="2584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22655F-7CFB-4D2F-92E0-5C39EF9C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50" y="6356350"/>
            <a:ext cx="666750" cy="365125"/>
          </a:xfrm>
        </p:spPr>
        <p:txBody>
          <a:bodyPr/>
          <a:lstStyle/>
          <a:p>
            <a:r>
              <a:rPr lang="fr-CH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AB7CFD4-7D40-44EB-95E2-CDBDDBBD2125}" type="slidenum">
              <a:rPr lang="fr-CH" smtClean="0">
                <a:solidFill>
                  <a:srgbClr val="2584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fr-CH" dirty="0">
              <a:solidFill>
                <a:srgbClr val="2584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2">
            <a:extLst>
              <a:ext uri="{FF2B5EF4-FFF2-40B4-BE49-F238E27FC236}">
                <a16:creationId xmlns:a16="http://schemas.microsoft.com/office/drawing/2014/main" id="{FFE6CA52-A237-433E-978C-CFCD43841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590672" y="242189"/>
            <a:ext cx="1286306" cy="714031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3BE39530-5063-48FD-B25C-6BF9B1E43F50}"/>
              </a:ext>
            </a:extLst>
          </p:cNvPr>
          <p:cNvSpPr txBox="1">
            <a:spLocks/>
          </p:cNvSpPr>
          <p:nvPr/>
        </p:nvSpPr>
        <p:spPr>
          <a:xfrm>
            <a:off x="180974" y="1439795"/>
            <a:ext cx="5276851" cy="4846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Sur notre site internet</a:t>
            </a:r>
          </a:p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se trouve :</a:t>
            </a: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Le rapport de demande de crédit d’extension de la STEP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6BB9371-9088-4F15-95E9-7CEB3ABE6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092" y="1046162"/>
            <a:ext cx="4267521" cy="531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61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598</Words>
  <Application>Microsoft Office PowerPoint</Application>
  <PresentationFormat>Grand écran</PresentationFormat>
  <Paragraphs>130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Thème Office</vt:lpstr>
      <vt:lpstr>Renouvellement et extension de la STEP de la Saunerie</vt:lpstr>
      <vt:lpstr>Contexte: situation actuelle</vt:lpstr>
      <vt:lpstr>Contexte: situation future</vt:lpstr>
      <vt:lpstr>Situation future, approche BIM</vt:lpstr>
      <vt:lpstr>Organisation générale du projet et BIM management</vt:lpstr>
      <vt:lpstr>Planification générale</vt:lpstr>
      <vt:lpstr>Budget prévisionnel</vt:lpstr>
      <vt:lpstr>Site internet www.steplasaunerie.ch</vt:lpstr>
      <vt:lpstr>Site internet de la STEP de La Saunerie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projet STEP Saunerie</dc:title>
  <dc:creator>Christophe Higy</dc:creator>
  <cp:lastModifiedBy>Denis Fahrni</cp:lastModifiedBy>
  <cp:revision>24</cp:revision>
  <dcterms:created xsi:type="dcterms:W3CDTF">2021-04-28T06:59:12Z</dcterms:created>
  <dcterms:modified xsi:type="dcterms:W3CDTF">2022-02-23T13:58:30Z</dcterms:modified>
</cp:coreProperties>
</file>